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4" r:id="rId6"/>
    <p:sldId id="268" r:id="rId7"/>
    <p:sldId id="267" r:id="rId8"/>
    <p:sldId id="269" r:id="rId9"/>
    <p:sldId id="271" r:id="rId10"/>
    <p:sldId id="263" r:id="rId11"/>
    <p:sldId id="266" r:id="rId12"/>
    <p:sldId id="272" r:id="rId13"/>
    <p:sldId id="265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88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24444-486A-144C-9ACF-A14BA85D02B5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F357E-A84E-1B43-888E-98E4E05E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39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1353127-CBFF-8F43-AAD7-D4E065FB6B55}" type="slidenum">
              <a:rPr lang="en-US" altLang="en-US" sz="1200">
                <a:latin typeface="Calibri" charset="0"/>
              </a:rPr>
              <a:pPr eaLnBrk="1" hangingPunct="1"/>
              <a:t>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86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66640F0-8F0A-2545-8298-EAFB04508D30}" type="slidenum">
              <a:rPr lang="en-US" altLang="en-US" sz="1200">
                <a:latin typeface="Calibri" charset="0"/>
              </a:rPr>
              <a:pPr eaLnBrk="1" hangingPunct="1"/>
              <a:t>4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433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1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94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8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0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9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01A9A-9DA6-8749-86B6-45024B162B89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Transcriptome analysis using RNA-</a:t>
            </a:r>
            <a:r>
              <a:rPr lang="en-US" altLang="en-US" dirty="0" err="1"/>
              <a:t>seq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Adam Reid &amp; Steve Doyle </a:t>
            </a:r>
          </a:p>
          <a:p>
            <a:r>
              <a:rPr lang="en-US" dirty="0" err="1"/>
              <a:t>Wellcome</a:t>
            </a:r>
            <a:r>
              <a:rPr lang="en-US" dirty="0"/>
              <a:t> Sanger Institute/LSHTM</a:t>
            </a:r>
          </a:p>
          <a:p>
            <a:endParaRPr lang="en-US" dirty="0"/>
          </a:p>
          <a:p>
            <a:r>
              <a:rPr lang="en-US" dirty="0"/>
              <a:t>LSHTM Pathogen Genomics 2021</a:t>
            </a:r>
          </a:p>
        </p:txBody>
      </p:sp>
    </p:spTree>
    <p:extLst>
      <p:ext uri="{BB962C8B-B14F-4D97-AF65-F5344CB8AC3E}">
        <p14:creationId xmlns:p14="http://schemas.microsoft.com/office/powerpoint/2010/main" val="1591286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Mapping to the transcriptome and counting reads (</a:t>
            </a:r>
            <a:r>
              <a:rPr lang="en-US" sz="3600" i="1" dirty="0" err="1"/>
              <a:t>Kallisto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02" y="3696078"/>
            <a:ext cx="10515600" cy="29178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Multiple splice forms per gene introduce ambiguity into the mapping</a:t>
            </a:r>
          </a:p>
          <a:p>
            <a:r>
              <a:rPr lang="en-US" dirty="0"/>
              <a:t>Mapping to the spliced transcript sequences allows this ambiguity to be taken into account and allows transcript-specific read counts</a:t>
            </a:r>
          </a:p>
          <a:p>
            <a:r>
              <a:rPr lang="en-US" dirty="0"/>
              <a:t>It is also faster because there is less target sequence</a:t>
            </a:r>
          </a:p>
          <a:p>
            <a:r>
              <a:rPr lang="en-US" dirty="0"/>
              <a:t>Recent improvements in algorithms (</a:t>
            </a:r>
            <a:r>
              <a:rPr lang="en-US" dirty="0" err="1"/>
              <a:t>pseudoalignment</a:t>
            </a:r>
            <a:r>
              <a:rPr lang="en-US" dirty="0"/>
              <a:t>) make this even faster</a:t>
            </a:r>
          </a:p>
          <a:p>
            <a:r>
              <a:rPr lang="en-US" dirty="0"/>
              <a:t>Counting comes for free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87" y="2648002"/>
            <a:ext cx="6142571" cy="644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2196" y="1886676"/>
            <a:ext cx="295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Genome sequence FASTA file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0908" y="2256008"/>
            <a:ext cx="657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515101" y="2484052"/>
            <a:ext cx="714375" cy="0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70" y="1825625"/>
            <a:ext cx="4165023" cy="16447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58659" y="1388825"/>
            <a:ext cx="30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Transcript sequence FASTA file</a:t>
            </a:r>
          </a:p>
        </p:txBody>
      </p:sp>
    </p:spTree>
    <p:extLst>
      <p:ext uri="{BB962C8B-B14F-4D97-AF65-F5344CB8AC3E}">
        <p14:creationId xmlns:p14="http://schemas.microsoft.com/office/powerpoint/2010/main" val="5977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Read counts are biased because each sample will have a different total number of reads (solved by CPM)</a:t>
            </a:r>
          </a:p>
          <a:p>
            <a:r>
              <a:rPr lang="en-US" dirty="0"/>
              <a:t>Different transcripts have different lengths, so we expect more reads from a longer transcript than a shorter one, even if the expression levels are the same (solved by RPKM/FPKM)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However, RPKM has problems with highly expressed genes, so most methods use more complicated </a:t>
            </a:r>
            <a:r>
              <a:rPr lang="en-US" dirty="0" err="1"/>
              <a:t>normalisation</a:t>
            </a:r>
            <a:r>
              <a:rPr lang="en-US" dirty="0"/>
              <a:t> procedures (DESeq2 </a:t>
            </a:r>
            <a:r>
              <a:rPr lang="en-US" dirty="0" err="1"/>
              <a:t>rlog</a:t>
            </a:r>
            <a:r>
              <a:rPr lang="en-US" dirty="0"/>
              <a:t>, Sleuth)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134894"/>
              </p:ext>
            </p:extLst>
          </p:nvPr>
        </p:nvGraphicFramePr>
        <p:xfrm>
          <a:off x="2205038" y="3705222"/>
          <a:ext cx="29718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2" name="Equation" r:id="rId3" imgW="1041400" imgH="431800" progId="Equation.3">
                  <p:embed/>
                </p:oleObj>
              </mc:Choice>
              <mc:Fallback>
                <p:oleObj name="Equation" r:id="rId3" imgW="10414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5038" y="3705222"/>
                        <a:ext cx="2971800" cy="1231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6167438" y="3921122"/>
            <a:ext cx="3581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800">
                <a:latin typeface="Calibri" charset="0"/>
              </a:rPr>
              <a:t>FPKM = RPKM for paired end reads</a:t>
            </a:r>
          </a:p>
        </p:txBody>
      </p:sp>
    </p:spTree>
    <p:extLst>
      <p:ext uri="{BB962C8B-B14F-4D97-AF65-F5344CB8AC3E}">
        <p14:creationId xmlns:p14="http://schemas.microsoft.com/office/powerpoint/2010/main" val="111884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with Sleuth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2" y="1690688"/>
            <a:ext cx="5616575" cy="41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1690688"/>
            <a:ext cx="4737100" cy="4477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1455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a gene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we have covered so far is well established methodology, which is generally applicable to most experiments</a:t>
            </a:r>
          </a:p>
          <a:p>
            <a:r>
              <a:rPr lang="en-US" dirty="0"/>
              <a:t>When you have a list of differentially expressed genes, things start to get difficult. What to do: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Have a hypothesis already? Test it.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term/pathway analysis (GSEA, </a:t>
            </a:r>
            <a:r>
              <a:rPr lang="en-US" dirty="0" err="1"/>
              <a:t>TopGO</a:t>
            </a:r>
            <a:r>
              <a:rPr lang="en-US" dirty="0"/>
              <a:t>, </a:t>
            </a:r>
            <a:r>
              <a:rPr lang="en-US" dirty="0" err="1"/>
              <a:t>InnateDB</a:t>
            </a:r>
            <a:r>
              <a:rPr lang="en-US" dirty="0"/>
              <a:t>, Ingenuity Pathway Analysis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 through list, Google, read papers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Overlay datasets on essentiality, populations, mutations, </a:t>
            </a:r>
            <a:r>
              <a:rPr lang="en-US" dirty="0" err="1"/>
              <a:t>Pfam</a:t>
            </a:r>
            <a:r>
              <a:rPr lang="en-US" dirty="0"/>
              <a:t> domains, chromosomal location, expression, proteome</a:t>
            </a:r>
            <a:r>
              <a:rPr lang="is-IS" dirty="0"/>
              <a:t>…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make a hypothesis about what genes are interesting and why. Can you test/explore this further </a:t>
            </a:r>
            <a:r>
              <a:rPr lang="en-US" dirty="0" err="1"/>
              <a:t>bioinformatically</a:t>
            </a:r>
            <a:r>
              <a:rPr lang="en-US" dirty="0"/>
              <a:t>? Design the next wet lab experiment.</a:t>
            </a:r>
          </a:p>
        </p:txBody>
      </p:sp>
    </p:spTree>
    <p:extLst>
      <p:ext uri="{BB962C8B-B14F-4D97-AF65-F5344CB8AC3E}">
        <p14:creationId xmlns:p14="http://schemas.microsoft.com/office/powerpoint/2010/main" val="599119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838200" y="179383"/>
            <a:ext cx="10515600" cy="1325563"/>
          </a:xfrm>
        </p:spPr>
        <p:txBody>
          <a:bodyPr/>
          <a:lstStyle/>
          <a:p>
            <a:pPr eaLnBrk="1" hangingPunct="1"/>
            <a:r>
              <a:rPr lang="en-GB" altLang="en-US"/>
              <a:t>This morning’s </a:t>
            </a:r>
            <a:r>
              <a:rPr lang="en-GB" altLang="en-US" dirty="0"/>
              <a:t>exercise</a:t>
            </a:r>
            <a:endParaRPr lang="en-US" altLang="en-US" dirty="0"/>
          </a:p>
        </p:txBody>
      </p:sp>
      <p:pic>
        <p:nvPicPr>
          <p:cNvPr id="29698" name="Picture 1" descr="Module_8_figur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1181100"/>
            <a:ext cx="4673600" cy="546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2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42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background</a:t>
            </a:r>
          </a:p>
          <a:p>
            <a:r>
              <a:rPr lang="en-US" dirty="0"/>
              <a:t>Mapping to the genome (</a:t>
            </a:r>
            <a:r>
              <a:rPr lang="en-US" i="1" dirty="0"/>
              <a:t>HISAT2</a:t>
            </a:r>
            <a:r>
              <a:rPr lang="en-US" dirty="0"/>
              <a:t> and </a:t>
            </a:r>
            <a:r>
              <a:rPr lang="en-US" i="1" dirty="0"/>
              <a:t>Artemis</a:t>
            </a:r>
            <a:r>
              <a:rPr lang="en-US" dirty="0"/>
              <a:t>)</a:t>
            </a:r>
          </a:p>
          <a:p>
            <a:r>
              <a:rPr lang="en-US" dirty="0"/>
              <a:t>Mapping to the transcriptome and counting reads (</a:t>
            </a:r>
            <a:r>
              <a:rPr lang="en-US" i="1" dirty="0" err="1"/>
              <a:t>Kallisto</a:t>
            </a:r>
            <a:r>
              <a:rPr lang="en-US" dirty="0"/>
              <a:t>)</a:t>
            </a:r>
          </a:p>
          <a:p>
            <a:r>
              <a:rPr lang="en-US" dirty="0"/>
              <a:t>Read count </a:t>
            </a:r>
            <a:r>
              <a:rPr lang="en-US" dirty="0" err="1"/>
              <a:t>normalisation</a:t>
            </a:r>
            <a:endParaRPr lang="en-US" dirty="0"/>
          </a:p>
          <a:p>
            <a:r>
              <a:rPr lang="en-US" dirty="0"/>
              <a:t>Differential expression (</a:t>
            </a:r>
            <a:r>
              <a:rPr lang="en-US" i="1" dirty="0"/>
              <a:t>Sleuth</a:t>
            </a:r>
            <a:r>
              <a:rPr lang="en-US" dirty="0"/>
              <a:t>)</a:t>
            </a:r>
          </a:p>
          <a:p>
            <a:r>
              <a:rPr lang="en-US" dirty="0"/>
              <a:t>What to do with a gene list</a:t>
            </a:r>
          </a:p>
          <a:p>
            <a:r>
              <a:rPr lang="en-US" dirty="0"/>
              <a:t>The exercise</a:t>
            </a:r>
          </a:p>
        </p:txBody>
      </p:sp>
    </p:spTree>
    <p:extLst>
      <p:ext uri="{BB962C8B-B14F-4D97-AF65-F5344CB8AC3E}">
        <p14:creationId xmlns:p14="http://schemas.microsoft.com/office/powerpoint/2010/main" val="131553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xfrm>
            <a:off x="4419600" y="138112"/>
            <a:ext cx="3910013" cy="1143000"/>
          </a:xfrm>
        </p:spPr>
        <p:txBody>
          <a:bodyPr/>
          <a:lstStyle/>
          <a:p>
            <a:pPr eaLnBrk="1" hangingPunct="1"/>
            <a:r>
              <a:rPr lang="en-US" altLang="en-US"/>
              <a:t>Gene expression</a:t>
            </a:r>
          </a:p>
        </p:txBody>
      </p:sp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3124200" y="1676400"/>
          <a:ext cx="647700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Document" r:id="rId4" imgW="5219700" imgH="4038600" progId="Word.Document.8">
                  <p:embed/>
                </p:oleObj>
              </mc:Choice>
              <mc:Fallback>
                <p:oleObj name="Document" r:id="rId4" imgW="5219700" imgH="40386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1676400"/>
                        <a:ext cx="6477000" cy="501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05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4038598" y="104775"/>
            <a:ext cx="3886200" cy="1143000"/>
          </a:xfrm>
        </p:spPr>
        <p:txBody>
          <a:bodyPr/>
          <a:lstStyle/>
          <a:p>
            <a:pPr eaLnBrk="1" hangingPunct="1"/>
            <a:r>
              <a:rPr lang="en-US" altLang="en-US"/>
              <a:t>RNA sequencing</a:t>
            </a:r>
          </a:p>
        </p:txBody>
      </p:sp>
      <p:pic>
        <p:nvPicPr>
          <p:cNvPr id="19458" name="Picture 4" descr="RNAseq_meth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538" y="1367597"/>
            <a:ext cx="4995863" cy="5490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7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7049"/>
            <a:ext cx="10515600" cy="4351338"/>
          </a:xfrm>
        </p:spPr>
        <p:txBody>
          <a:bodyPr/>
          <a:lstStyle/>
          <a:p>
            <a:r>
              <a:rPr lang="en-US" dirty="0"/>
              <a:t>Replicates</a:t>
            </a:r>
          </a:p>
          <a:p>
            <a:pPr lvl="1"/>
            <a:r>
              <a:rPr lang="en-US" dirty="0"/>
              <a:t>Relevant biological replicates are required</a:t>
            </a:r>
          </a:p>
          <a:p>
            <a:pPr lvl="1"/>
            <a:r>
              <a:rPr lang="en-US" dirty="0"/>
              <a:t>Technical replicates are not generally required, but try to arrange samples on plates to </a:t>
            </a:r>
            <a:r>
              <a:rPr lang="en-US" dirty="0" err="1"/>
              <a:t>minimise</a:t>
            </a:r>
            <a:r>
              <a:rPr lang="en-US" dirty="0"/>
              <a:t> potential problems</a:t>
            </a:r>
          </a:p>
          <a:p>
            <a:r>
              <a:rPr lang="en-US" dirty="0"/>
              <a:t>Sequencing depth</a:t>
            </a:r>
          </a:p>
          <a:p>
            <a:pPr lvl="1"/>
            <a:r>
              <a:rPr lang="en-US" dirty="0"/>
              <a:t>Practical considerations e.g. amount of data on one lane, number of barcodes/tags</a:t>
            </a:r>
          </a:p>
          <a:p>
            <a:pPr lvl="1"/>
            <a:r>
              <a:rPr lang="en-US" dirty="0"/>
              <a:t>Suggested 2-5Gb for human, 0.5-1Gb for </a:t>
            </a:r>
            <a:r>
              <a:rPr lang="en-US" i="1" dirty="0"/>
              <a:t>Plasmodium</a:t>
            </a:r>
            <a:r>
              <a:rPr lang="en-US" dirty="0"/>
              <a:t>, but depends greatly on complexity of samples and how obvious the interesting biology is</a:t>
            </a:r>
          </a:p>
        </p:txBody>
      </p:sp>
    </p:spTree>
    <p:extLst>
      <p:ext uri="{BB962C8B-B14F-4D97-AF65-F5344CB8AC3E}">
        <p14:creationId xmlns:p14="http://schemas.microsoft.com/office/powerpoint/2010/main" val="1929171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Mapping RNA-</a:t>
            </a:r>
            <a:r>
              <a:rPr lang="en-US" sz="4000" dirty="0" err="1"/>
              <a:t>seq</a:t>
            </a:r>
            <a:r>
              <a:rPr lang="en-US" sz="4000" dirty="0"/>
              <a:t> reads to the genome (HISAT2)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to the genome is great for determining whether your RNA-</a:t>
            </a:r>
            <a:r>
              <a:rPr lang="en-US" dirty="0" err="1"/>
              <a:t>seq</a:t>
            </a:r>
            <a:r>
              <a:rPr lang="en-US" dirty="0"/>
              <a:t> data is of high quality and exploring the structure of genes of interest</a:t>
            </a:r>
          </a:p>
          <a:p>
            <a:r>
              <a:rPr lang="en-US" dirty="0"/>
              <a:t>Eukaryotic genes have introns, which are not present in mature mRNA so special mapping algorithms are required</a:t>
            </a:r>
          </a:p>
          <a:p>
            <a:r>
              <a:rPr lang="en-US" dirty="0"/>
              <a:t>HISAT2 is only one such algorithm, but is accurate, fast and easy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3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Artemis Genome Browser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25838"/>
            <a:ext cx="10058400" cy="31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4"/>
            <a:ext cx="10058400" cy="610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7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13" y="614362"/>
            <a:ext cx="10058400" cy="61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01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10369</TotalTime>
  <Words>493</Words>
  <Application>Microsoft Macintosh PowerPoint</Application>
  <PresentationFormat>Widescreen</PresentationFormat>
  <Paragraphs>57</Paragraphs>
  <Slides>14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ＭＳ Ｐゴシック</vt:lpstr>
      <vt:lpstr>Arial</vt:lpstr>
      <vt:lpstr>Calibri</vt:lpstr>
      <vt:lpstr>Calibri Light</vt:lpstr>
      <vt:lpstr>Office Theme</vt:lpstr>
      <vt:lpstr>Document</vt:lpstr>
      <vt:lpstr>Equation</vt:lpstr>
      <vt:lpstr>Transcriptome analysis using RNA-seq</vt:lpstr>
      <vt:lpstr>Summary</vt:lpstr>
      <vt:lpstr>Gene expression</vt:lpstr>
      <vt:lpstr>RNA sequencing</vt:lpstr>
      <vt:lpstr>Experimental design</vt:lpstr>
      <vt:lpstr>Mapping RNA-seq reads to the genome (HISAT2)</vt:lpstr>
      <vt:lpstr>Artemis Genome Browser</vt:lpstr>
      <vt:lpstr>PowerPoint Presentation</vt:lpstr>
      <vt:lpstr>PowerPoint Presentation</vt:lpstr>
      <vt:lpstr>Mapping to the transcriptome and counting reads (Kallisto)</vt:lpstr>
      <vt:lpstr>Normalisation</vt:lpstr>
      <vt:lpstr>QC with Sleuth</vt:lpstr>
      <vt:lpstr>What to do with a gene list</vt:lpstr>
      <vt:lpstr>This morning’s 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Expression using RNA-seq</dc:title>
  <dc:creator>Adam Reid</dc:creator>
  <cp:lastModifiedBy>Adam Reid</cp:lastModifiedBy>
  <cp:revision>26</cp:revision>
  <dcterms:created xsi:type="dcterms:W3CDTF">2016-10-20T08:35:45Z</dcterms:created>
  <dcterms:modified xsi:type="dcterms:W3CDTF">2021-04-09T12:13:59Z</dcterms:modified>
</cp:coreProperties>
</file>

<file path=docProps/thumbnail.jpeg>
</file>